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5E3"/>
    <a:srgbClr val="2897AA"/>
    <a:srgbClr val="67AEB5"/>
    <a:srgbClr val="40A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338" y="-24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03AB1-FB23-4CCE-B20C-BF2A0F488605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1EDB2-8F82-47E6-8C6D-FB317A2EE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3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EDB2-8F82-47E6-8C6D-FB317A2EE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59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19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354606" y="888510"/>
            <a:ext cx="1010910" cy="141245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1877" y="888510"/>
            <a:ext cx="2938233" cy="141245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71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98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40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1878" y="4437599"/>
            <a:ext cx="1974571" cy="1057548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390945" y="4437599"/>
            <a:ext cx="1974571" cy="1057548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17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13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05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6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55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1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9745-4B84-4153-BB4E-95B638B67DA9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783C-255F-4E0F-87F8-9A3D20B882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6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Yulian.Zhang@KLUSPHARMA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ulian.Zhang@KLUSPHARM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-1929" y="9775052"/>
            <a:ext cx="7559674" cy="916761"/>
          </a:xfrm>
          <a:prstGeom prst="rect">
            <a:avLst/>
          </a:prstGeom>
          <a:solidFill>
            <a:srgbClr val="289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5" b="64961"/>
          <a:stretch/>
        </p:blipFill>
        <p:spPr>
          <a:xfrm>
            <a:off x="-1929" y="1548718"/>
            <a:ext cx="7561604" cy="18795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" y="-1"/>
            <a:ext cx="7559674" cy="1568444"/>
          </a:xfrm>
          <a:prstGeom prst="rect">
            <a:avLst/>
          </a:prstGeom>
          <a:solidFill>
            <a:srgbClr val="289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08"/>
          <a:stretch/>
        </p:blipFill>
        <p:spPr>
          <a:xfrm>
            <a:off x="2580653" y="318272"/>
            <a:ext cx="1622745" cy="36357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29" y="330697"/>
            <a:ext cx="1942826" cy="36405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32454" y="3736831"/>
            <a:ext cx="1596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solidFill>
                  <a:srgbClr val="27979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Kelun History</a:t>
            </a:r>
            <a:endParaRPr lang="zh-CN" altLang="en-US" sz="1600" b="1" dirty="0">
              <a:solidFill>
                <a:srgbClr val="27979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51"/>
          <p:cNvSpPr/>
          <p:nvPr/>
        </p:nvSpPr>
        <p:spPr>
          <a:xfrm>
            <a:off x="296783" y="4268446"/>
            <a:ext cx="6999367" cy="928731"/>
          </a:xfrm>
          <a:prstGeom prst="rect">
            <a:avLst/>
          </a:prstGeom>
          <a:ln>
            <a:solidFill>
              <a:srgbClr val="E0E0E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53"/>
          <p:cNvSpPr/>
          <p:nvPr/>
        </p:nvSpPr>
        <p:spPr>
          <a:xfrm>
            <a:off x="310340" y="4127852"/>
            <a:ext cx="2036619" cy="279222"/>
          </a:xfrm>
          <a:prstGeom prst="roundRect">
            <a:avLst>
              <a:gd name="adj" fmla="val 24042"/>
            </a:avLst>
          </a:prstGeom>
          <a:solidFill>
            <a:srgbClr val="37ACB3"/>
          </a:solidFill>
          <a:ln w="25400">
            <a:solidFill>
              <a:srgbClr val="37ACB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en-US" altLang="zh-CN" sz="11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Kelun</a:t>
            </a: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Pharmaceuticals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296781" y="4413676"/>
            <a:ext cx="699936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Founded in 1996, with over 100 subsidiaries worldwide</a:t>
            </a:r>
          </a:p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Kelun Pharmaceuticals is a publicly traded company (Shenzhen, stock code: 002422)</a:t>
            </a:r>
          </a:p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Among the top 10 Chinese pharmaceutical companies with a revenue exceeding 6 billion USD in 2018</a:t>
            </a:r>
          </a:p>
        </p:txBody>
      </p:sp>
      <p:sp>
        <p:nvSpPr>
          <p:cNvPr id="12" name="Rectangle 51"/>
          <p:cNvSpPr/>
          <p:nvPr/>
        </p:nvSpPr>
        <p:spPr>
          <a:xfrm>
            <a:off x="296783" y="5497977"/>
            <a:ext cx="6989065" cy="1128590"/>
          </a:xfrm>
          <a:prstGeom prst="rect">
            <a:avLst/>
          </a:prstGeom>
          <a:ln>
            <a:solidFill>
              <a:srgbClr val="E0E0E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53"/>
          <p:cNvSpPr/>
          <p:nvPr/>
        </p:nvSpPr>
        <p:spPr>
          <a:xfrm>
            <a:off x="310341" y="5343652"/>
            <a:ext cx="3186249" cy="316444"/>
          </a:xfrm>
          <a:prstGeom prst="roundRect">
            <a:avLst>
              <a:gd name="adj" fmla="val 24042"/>
            </a:avLst>
          </a:prstGeom>
          <a:solidFill>
            <a:srgbClr val="37ACB3"/>
          </a:solidFill>
          <a:ln w="25400">
            <a:solidFill>
              <a:srgbClr val="37ACB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lvl="0"/>
            <a:r>
              <a:rPr lang="en-US" altLang="zh-CN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Kelun Pharmaceutical Research Institute </a:t>
            </a:r>
          </a:p>
        </p:txBody>
      </p:sp>
      <p:sp>
        <p:nvSpPr>
          <p:cNvPr id="14" name="Rectangle 4"/>
          <p:cNvSpPr/>
          <p:nvPr/>
        </p:nvSpPr>
        <p:spPr>
          <a:xfrm>
            <a:off x="320363" y="5676865"/>
            <a:ext cx="697578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Over 2,000 R&amp;D scientists</a:t>
            </a:r>
          </a:p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Headquartered in Chengdu, China with satellite research centers in Tianjin, Suzhou, and New Jersey</a:t>
            </a:r>
          </a:p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Programs include innovative small molecules and biologics, generics, and new drug delivery systems </a:t>
            </a:r>
          </a:p>
          <a:p>
            <a:pPr marL="285758" indent="-285758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Focusing on cancer, diabetes, liver diseases, CNS, cardiovascular and autoimmune diseases, etc.</a:t>
            </a:r>
          </a:p>
        </p:txBody>
      </p:sp>
      <p:sp>
        <p:nvSpPr>
          <p:cNvPr id="15" name="Rectangle 51"/>
          <p:cNvSpPr/>
          <p:nvPr/>
        </p:nvSpPr>
        <p:spPr>
          <a:xfrm>
            <a:off x="296783" y="6969489"/>
            <a:ext cx="6990385" cy="1282045"/>
          </a:xfrm>
          <a:prstGeom prst="rect">
            <a:avLst/>
          </a:prstGeom>
          <a:ln>
            <a:solidFill>
              <a:srgbClr val="E0E0E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ounded Rectangle 53"/>
          <p:cNvSpPr/>
          <p:nvPr/>
        </p:nvSpPr>
        <p:spPr>
          <a:xfrm>
            <a:off x="310341" y="6806947"/>
            <a:ext cx="3186249" cy="305720"/>
          </a:xfrm>
          <a:prstGeom prst="roundRect">
            <a:avLst>
              <a:gd name="adj" fmla="val 24042"/>
            </a:avLst>
          </a:prstGeom>
          <a:solidFill>
            <a:srgbClr val="37ACB3"/>
          </a:solidFill>
          <a:ln w="25400">
            <a:solidFill>
              <a:srgbClr val="37ACB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lvl="0"/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Kelun-Biotech Biopharmaceutical Co. </a:t>
            </a:r>
          </a:p>
        </p:txBody>
      </p:sp>
      <p:sp>
        <p:nvSpPr>
          <p:cNvPr id="17" name="Rectangle 4"/>
          <p:cNvSpPr/>
          <p:nvPr/>
        </p:nvSpPr>
        <p:spPr>
          <a:xfrm>
            <a:off x="311817" y="7158927"/>
            <a:ext cx="678430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8" indent="-285758" algn="just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A subsidiary of </a:t>
            </a:r>
            <a:r>
              <a:rPr lang="en-US" altLang="zh-CN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Kelun</a:t>
            </a: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 Pharmaceuticals established in 2016, focusing on innovative small molecules and biologics</a:t>
            </a:r>
          </a:p>
          <a:p>
            <a:pPr marL="285758" indent="-285758" algn="just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Pipeline:</a:t>
            </a:r>
          </a:p>
          <a:p>
            <a:pPr algn="just">
              <a:lnSpc>
                <a:spcPct val="130000"/>
              </a:lnSpc>
              <a:buClr>
                <a:srgbClr val="37ACB3"/>
              </a:buClr>
              <a:buSzPct val="60000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       45 innovative small-molecule drug programs</a:t>
            </a:r>
          </a:p>
          <a:p>
            <a:pPr algn="just">
              <a:lnSpc>
                <a:spcPct val="130000"/>
              </a:lnSpc>
              <a:buClr>
                <a:srgbClr val="37ACB3"/>
              </a:buClr>
              <a:buSzPct val="60000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       40 biological programs, including </a:t>
            </a:r>
            <a:r>
              <a:rPr lang="en-US" altLang="zh-CN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mAb</a:t>
            </a: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, bispecific Ab, ADC, etc.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735047" y="9807685"/>
            <a:ext cx="5824628" cy="74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Yulian.Zhang@KLUSPHARMA.COM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WeChat: yulianzhang2017</a:t>
            </a:r>
            <a:endParaRPr lang="zh-CN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0341" y="9940577"/>
            <a:ext cx="1882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spc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CONTACT</a:t>
            </a:r>
            <a:endParaRPr lang="zh-CN" altLang="en-US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60474" y="892730"/>
            <a:ext cx="66759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400" dirty="0">
                <a:solidFill>
                  <a:schemeClr val="bg1"/>
                </a:solidFill>
                <a:latin typeface="A思源黑体—07" panose="020B0A00000000000000" pitchFamily="34" charset="-122"/>
                <a:ea typeface="A思源黑体—07" panose="020B0A00000000000000" pitchFamily="34" charset="-122"/>
              </a:rPr>
              <a:t>TALENT RECRUITMENT</a:t>
            </a:r>
            <a:endParaRPr lang="zh-CN" altLang="en-US" sz="3400" dirty="0">
              <a:solidFill>
                <a:schemeClr val="bg1"/>
              </a:solidFill>
              <a:latin typeface="A思源黑体—07" panose="020B0A00000000000000" pitchFamily="34" charset="-122"/>
              <a:ea typeface="A思源黑体—07" panose="020B0A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38174" y="220334"/>
            <a:ext cx="16764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50" dirty="0">
                <a:solidFill>
                  <a:srgbClr val="BDE5E3"/>
                </a:solidFill>
              </a:rPr>
              <a:t>Stock Code : 002422</a:t>
            </a:r>
            <a:endParaRPr lang="zh-CN" altLang="en-US" sz="1250" dirty="0">
              <a:solidFill>
                <a:srgbClr val="BDE5E3"/>
              </a:solidFill>
            </a:endParaRPr>
          </a:p>
        </p:txBody>
      </p:sp>
      <p:sp>
        <p:nvSpPr>
          <p:cNvPr id="21" name="Rectangle 51">
            <a:extLst>
              <a:ext uri="{FF2B5EF4-FFF2-40B4-BE49-F238E27FC236}">
                <a16:creationId xmlns:a16="http://schemas.microsoft.com/office/drawing/2014/main" id="{C5B6060E-F855-4705-8766-7DC98E410FA7}"/>
              </a:ext>
            </a:extLst>
          </p:cNvPr>
          <p:cNvSpPr/>
          <p:nvPr/>
        </p:nvSpPr>
        <p:spPr>
          <a:xfrm>
            <a:off x="322580" y="8464067"/>
            <a:ext cx="6963268" cy="1014228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  <a:alpha val="50000"/>
            </a:schemeClr>
          </a:solidFill>
          <a:ln>
            <a:solidFill>
              <a:srgbClr val="E0E0E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515DC0C3-E048-488A-B384-586EC7CB61E5}"/>
              </a:ext>
            </a:extLst>
          </p:cNvPr>
          <p:cNvSpPr/>
          <p:nvPr/>
        </p:nvSpPr>
        <p:spPr>
          <a:xfrm>
            <a:off x="310341" y="8357437"/>
            <a:ext cx="3116959" cy="294169"/>
          </a:xfrm>
          <a:prstGeom prst="roundRect">
            <a:avLst>
              <a:gd name="adj" fmla="val 24042"/>
            </a:avLst>
          </a:prstGeom>
          <a:solidFill>
            <a:srgbClr val="37ACB3"/>
          </a:solidFill>
          <a:ln w="25400">
            <a:solidFill>
              <a:srgbClr val="37ACB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KLUS Pharma (Kelun US)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1C511127-3E11-4904-B66C-4B07E2C79E64}"/>
              </a:ext>
            </a:extLst>
          </p:cNvPr>
          <p:cNvSpPr/>
          <p:nvPr/>
        </p:nvSpPr>
        <p:spPr>
          <a:xfrm>
            <a:off x="335364" y="8712159"/>
            <a:ext cx="5899306" cy="67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8" indent="-285758" algn="just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A subsidiary of Kelun Pharmaceuticals and founded in 2016. Based in Cranbury, NJ</a:t>
            </a:r>
          </a:p>
          <a:p>
            <a:pPr marL="285758" indent="-285758" algn="just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Three functional divisions: R&amp;D, clinical research, and business development</a:t>
            </a:r>
          </a:p>
          <a:p>
            <a:pPr marL="285758" indent="-285758" algn="just">
              <a:lnSpc>
                <a:spcPct val="130000"/>
              </a:lnSpc>
              <a:buClr>
                <a:srgbClr val="37ACB3"/>
              </a:buClr>
              <a:buSzPct val="60000"/>
              <a:buFont typeface="Wingdings" panose="05000000000000000000" pitchFamily="2" charset="2"/>
              <a:buChar char="p"/>
            </a:pPr>
            <a:r>
              <a:rPr lang="en-US" altLang="zh-CN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Focuses on biologics drug discovery &amp; development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A8D0D8-5E4E-4474-9D9E-A68B2EAAF6C1}"/>
              </a:ext>
            </a:extLst>
          </p:cNvPr>
          <p:cNvSpPr/>
          <p:nvPr/>
        </p:nvSpPr>
        <p:spPr>
          <a:xfrm>
            <a:off x="1890713" y="5021948"/>
            <a:ext cx="377825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Yulian.Zhang@KLUSPHARMA.C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8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20389"/>
              </p:ext>
            </p:extLst>
          </p:nvPr>
        </p:nvGraphicFramePr>
        <p:xfrm>
          <a:off x="527245" y="487408"/>
          <a:ext cx="6505186" cy="2620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Division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Biologics</a:t>
                      </a:r>
                      <a:endParaRPr lang="zh-CN" sz="800" b="1" spc="200" baseline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Location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Kelun-Biotech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Biologics R&amp;D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Chengdu, China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52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Biologics Manufacturing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Quality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Drug Discovery-Phage Display &amp; Bispecific Ab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Process-Cell Culture/Purification/Formulation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Cell Therapy R&amp;D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Oncolytic Virus R&amp;D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Biologics Quality Assurance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Cell Therapy Manufacturing (QC/QA)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Regulatory Affairs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Klus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Pharma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Antibody Engineering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New Jersey, US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Klus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sz="700" b="0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Pharma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Bioassay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New Jersey, US</a:t>
                      </a:r>
                      <a:endParaRPr lang="zh-CN" altLang="en-US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Klus Pharma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BD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New Jersey, US</a:t>
                      </a:r>
                      <a:endParaRPr lang="zh-CN" altLang="en-US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866"/>
              </p:ext>
            </p:extLst>
          </p:nvPr>
        </p:nvGraphicFramePr>
        <p:xfrm>
          <a:off x="527245" y="3229084"/>
          <a:ext cx="6492679" cy="1764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Division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Innovative Small Molecule</a:t>
                      </a:r>
                      <a:endParaRPr lang="zh-CN" altLang="en-US" sz="8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Location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Small Molecules R&amp;D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Chengdu, China</a:t>
                      </a:r>
                      <a:endParaRPr lang="zh-CN" altLang="en-US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64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Medicinal Chemistry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 &amp; Suzhou, China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New Jersey, US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Computational Chemistry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 &amp; Suzhou, China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New Jersey, US</a:t>
                      </a:r>
                      <a:endParaRPr lang="zh-CN" altLang="en-US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Toxicology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</a:t>
                      </a:r>
                      <a:r>
                        <a:rPr lang="en-US" altLang="zh-CN" sz="700" b="0" dirty="0" err="1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Bioanalytics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Innovative Process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BD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00356"/>
              </p:ext>
            </p:extLst>
          </p:nvPr>
        </p:nvGraphicFramePr>
        <p:xfrm>
          <a:off x="527245" y="5083608"/>
          <a:ext cx="6492680" cy="2188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Division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Clinical</a:t>
                      </a:r>
                      <a:endParaRPr lang="zh-CN" altLang="en-US" sz="8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Location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Medical Science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 &amp; Shanghai, China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Data Management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Project Management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Biostatistics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Statistical Programming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17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Pharmacovigilance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Chengdu &amp; Shanghai, China</a:t>
                      </a:r>
                      <a:endParaRPr lang="zh-CN" altLang="en-US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Registration and Medical Writing 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Pharmacology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Operation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Operational Quality Control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Kelun-Biotech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Database Design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71260"/>
              </p:ext>
            </p:extLst>
          </p:nvPr>
        </p:nvGraphicFramePr>
        <p:xfrm>
          <a:off x="527245" y="7394790"/>
          <a:ext cx="6492679" cy="2226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3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Division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Generic Drugs</a:t>
                      </a:r>
                      <a:endParaRPr lang="zh-CN" altLang="en-US" sz="8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Location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37A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Research Institute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Generic Drugs R&amp;D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Formulation - Oral Dosage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Formulation - Injectables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Vice President,</a:t>
                      </a:r>
                      <a:r>
                        <a:rPr lang="zh-CN" altLang="en-US" sz="700" b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700" b="0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NDDS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Vice President, Branch-Tianjin or Suzhou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Tianjin</a:t>
                      </a:r>
                      <a:r>
                        <a:rPr lang="zh-CN" alt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&amp;</a:t>
                      </a:r>
                      <a:r>
                        <a:rPr lang="zh-CN" altLang="en-US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Suzhou, China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Powder-Liquid Dual-Chamber IV Infusion Bag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Crystallization Process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IV Infusion Packaging Material</a:t>
                      </a:r>
                      <a:endParaRPr lang="zh-CN" sz="700" b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IV Lipid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Peptide Process and Purification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Research Institute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9998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Director, Inhalants and Transdermal Drug </a:t>
                      </a:r>
                      <a:r>
                        <a:rPr lang="en-US" altLang="zh-CN" sz="700" b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Delivery System</a:t>
                      </a:r>
                      <a:endParaRPr lang="zh-CN" sz="700" b="0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9998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Chengdu, China</a:t>
                      </a:r>
                      <a:endParaRPr kumimoji="0" lang="zh-CN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solidFill>
                      <a:srgbClr val="DE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0" y="0"/>
            <a:ext cx="7559675" cy="368490"/>
          </a:xfrm>
          <a:prstGeom prst="rect">
            <a:avLst/>
          </a:prstGeom>
          <a:solidFill>
            <a:srgbClr val="289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-1" y="9880980"/>
            <a:ext cx="7559675" cy="810834"/>
          </a:xfrm>
          <a:prstGeom prst="rect">
            <a:avLst/>
          </a:prstGeom>
          <a:solidFill>
            <a:srgbClr val="289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501103" y="9898111"/>
            <a:ext cx="1613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spc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CONTACT</a:t>
            </a:r>
            <a:endParaRPr lang="zh-CN" altLang="en-US" b="1" spc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7">
            <a:extLst>
              <a:ext uri="{FF2B5EF4-FFF2-40B4-BE49-F238E27FC236}">
                <a16:creationId xmlns:a16="http://schemas.microsoft.com/office/drawing/2014/main" id="{B7FBBAB1-ABEF-4299-8682-61D3B78B3B87}"/>
              </a:ext>
            </a:extLst>
          </p:cNvPr>
          <p:cNvSpPr txBox="1"/>
          <p:nvPr/>
        </p:nvSpPr>
        <p:spPr>
          <a:xfrm>
            <a:off x="2114193" y="9880980"/>
            <a:ext cx="5824628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Yulian.Zhang@KLUSPHARMA.COM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WeChat: yulianzhang2017</a:t>
            </a:r>
            <a:endParaRPr lang="zh-CN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508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659</Words>
  <Application>Microsoft Office PowerPoint</Application>
  <PresentationFormat>Custom</PresentationFormat>
  <Paragraphs>169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A思源黑体—07</vt:lpstr>
      <vt:lpstr>微软雅黑</vt:lpstr>
      <vt:lpstr>Arial</vt:lpstr>
      <vt:lpstr>Calibri</vt:lpstr>
      <vt:lpstr>Calibri Light</vt:lpstr>
      <vt:lpstr>Wingdings</vt:lpstr>
      <vt:lpstr>Office 主题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Yulian Zhang</cp:lastModifiedBy>
  <cp:revision>35</cp:revision>
  <cp:lastPrinted>2018-11-22T07:09:12Z</cp:lastPrinted>
  <dcterms:created xsi:type="dcterms:W3CDTF">2009-01-27T02:29:37Z</dcterms:created>
  <dcterms:modified xsi:type="dcterms:W3CDTF">2019-10-10T22:56:06Z</dcterms:modified>
</cp:coreProperties>
</file>